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5" autoAdjust="0"/>
    <p:restoredTop sz="94673" autoAdjust="0"/>
  </p:normalViewPr>
  <p:slideViewPr>
    <p:cSldViewPr>
      <p:cViewPr varScale="1">
        <p:scale>
          <a:sx n="113" d="100"/>
          <a:sy n="113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D64EF-BEE6-43EF-9A8C-9851A6B73651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4D1B4-ACC9-44D4-A23F-AB06F56B8F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235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1043B-F529-4B42-A2F4-E4E81E235C9D}" type="datetimeFigureOut">
              <a:rPr lang="en-US" smtClean="0"/>
              <a:t>9/2/2026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EB298-09FB-417E-A49C-759876BE3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470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EB298-09FB-417E-A49C-759876BE3C37}" type="slidenum">
              <a:rPr lang="hu-HU" smtClean="0"/>
              <a:t>11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8DB8A-6B1A-4F44-B3EE-976808747065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AEF59-C91B-4492-BA31-F597A74254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choolhous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6927676" cy="1800200"/>
          </a:xfrm>
        </p:spPr>
        <p:txBody>
          <a:bodyPr>
            <a:normAutofit/>
          </a:bodyPr>
          <a:lstStyle/>
          <a:p>
            <a:r>
              <a:rPr lang="hu-HU" sz="4400" b="1" kern="1200" dirty="0">
                <a:solidFill>
                  <a:schemeClr val="tx1"/>
                </a:solidFill>
              </a:rPr>
              <a:t>2026–2027. tanév rendje</a:t>
            </a:r>
            <a:br>
              <a:rPr lang="hu-HU" sz="4400" b="1" kern="1200" dirty="0">
                <a:solidFill>
                  <a:schemeClr val="tx1"/>
                </a:solidFill>
              </a:rPr>
            </a:br>
            <a:r>
              <a:rPr lang="hu-HU" sz="2800" b="1" dirty="0"/>
              <a:t>1/2026.( VII.31.)OGYM rendelet alapján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9712" y="5229200"/>
            <a:ext cx="6135588" cy="1628800"/>
          </a:xfrm>
        </p:spPr>
        <p:txBody>
          <a:bodyPr>
            <a:normAutofit/>
          </a:bodyPr>
          <a:lstStyle/>
          <a:p>
            <a:pPr algn="l"/>
            <a:r>
              <a:rPr lang="hu-HU" sz="3200" b="1" kern="1200" dirty="0">
                <a:solidFill>
                  <a:schemeClr val="tx1"/>
                </a:solidFill>
              </a:rPr>
              <a:t>Tanítási napok száma : 180 nap</a:t>
            </a:r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492896"/>
            <a:ext cx="2402032" cy="24020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/>
          <a:srcRect l="19781" t="-786"/>
          <a:stretch/>
        </p:blipFill>
        <p:spPr>
          <a:xfrm>
            <a:off x="5364088" y="2487058"/>
            <a:ext cx="2405425" cy="23927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080120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2026. szeptember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553634"/>
              </p:ext>
            </p:extLst>
          </p:nvPr>
        </p:nvGraphicFramePr>
        <p:xfrm>
          <a:off x="251520" y="692696"/>
          <a:ext cx="8352927" cy="69209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47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59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3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Tanévnyitó értekezlet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29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Tanévnyitó ünnepély  8 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12:00 Nevelési értekezlet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8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SZÜLŐI ÉRT.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17 óra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(Felső tagozat)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MUNKATERVEK LEADÁSA MK. VEZETŐKNEK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Elfogadás  napja/ hete (</a:t>
                      </a:r>
                      <a:r>
                        <a:rPr kumimoji="0" lang="hu-HU" sz="1200" b="1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ofő</a:t>
                      </a: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órán)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ÉRT. 17 óra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(Alsó tagozat)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6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Prohuman</a:t>
                      </a: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Vezetői Akadémia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Csibeavató felső 14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00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Csibeavató alsó 14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00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19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4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TANMENETEK LEADÁSA MK. VEZETŐKNEK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SZM gyűlés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TANMENETEK LEADÁSA IG.HELYETTESNEK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Népmese napja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Felolvasó verseny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DIÁKOK HANGJA TÉMANAP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MAGYAR DIÁKSPORT NAPJA PROJEKT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2026. október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445260"/>
              </p:ext>
            </p:extLst>
          </p:nvPr>
        </p:nvGraphicFramePr>
        <p:xfrm>
          <a:off x="86864" y="764704"/>
          <a:ext cx="8990959" cy="62822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73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">
                  <a:extLst>
                    <a:ext uri="{9D8B030D-6E8A-4147-A177-3AD203B41FA5}">
                      <a16:colId xmlns:a16="http://schemas.microsoft.com/office/drawing/2014/main" val="538050233"/>
                    </a:ext>
                  </a:extLst>
                </a:gridCol>
                <a:gridCol w="1261472">
                  <a:extLst>
                    <a:ext uri="{9D8B030D-6E8A-4147-A177-3AD203B41FA5}">
                      <a16:colId xmlns:a16="http://schemas.microsoft.com/office/drawing/2014/main" val="56533302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41587941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3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7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10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Pályaválasztási kompetenciamérés szept. 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29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ZENEI VILÁGNAP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65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Európai Fenntarthatósági témahét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( Okt.5-9.)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ÖKOPROJEKT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ÁLLATOK VILÁGNAPJA PROJEKT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Aradi vértanúk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rádiós műsor 9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Tantestületi kirándulás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Tanítás nélküli </a:t>
                      </a:r>
                      <a:r>
                        <a:rPr kumimoji="0" lang="hu-HU" sz="12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munaknap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1.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Tantestületi kirándulás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Tanítás nélküli </a:t>
                      </a:r>
                      <a:r>
                        <a:rPr kumimoji="0" lang="hu-HU" sz="12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munaknap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2. 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90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Tűzriadó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hu-HU" sz="12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Glück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Felső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 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Alsó</a:t>
                      </a: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HALLER MEGEMLÉKEZÉS</a:t>
                      </a: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</a:p>
                  </a:txBody>
                  <a:tcPr marL="81280" marR="81280" marT="40640" marB="40640" horzOverflow="overflow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18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PÁLYA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VÁLASZTÁSI</a:t>
                      </a:r>
                      <a:b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ÉRT.  17 óra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ŐSZI SZÜNET</a:t>
                      </a: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Ünnepély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56-os műsor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SZÜRETI BÁL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NEMZETI ÜNNEP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2026. november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509117"/>
              </p:ext>
            </p:extLst>
          </p:nvPr>
        </p:nvGraphicFramePr>
        <p:xfrm>
          <a:off x="323529" y="764704"/>
          <a:ext cx="8640960" cy="60106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80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1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3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8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70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EGÉSZSÉGNEVELÉSI HÓNAP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ŐSZI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Radnóti megemlékezés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7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MÁRTON NAPI PROJEKT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kumimoji="0" lang="hu-HU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Egészségnevelési hét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NEVELÉSI ÉRTEKEZLET 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FOGADÓ ÓRA</a:t>
                      </a:r>
                      <a:b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16:30 óra felső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FOGADÓ  ÓRA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16.30 alsó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19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MAZSI BÁL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6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24</a:t>
                      </a:r>
                      <a:b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</a:br>
                      <a:b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</a:br>
                      <a:b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</a:b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1. Advent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2026. december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660768"/>
              </p:ext>
            </p:extLst>
          </p:nvPr>
        </p:nvGraphicFramePr>
        <p:xfrm>
          <a:off x="251522" y="836712"/>
          <a:ext cx="8784975" cy="60789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66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3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8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1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Jelentkezés a központi felvételi vizsgára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MIKULÁS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Adventi műsor 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6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Szülők értesítése a bukásra állásról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KARÁCSONYI VÁSÁR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ADVENTI KONCERT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14:00    16:00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Adventi műsor 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Bécsi kirándulás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Ledolgozás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ADVENTI PROJEKT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5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Szülők értesítése az osztályozó vizsgáról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Mosoni Polgári Kör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karácsonya 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KARÁCSONYI ÜNNEPÉLY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4.Adventi gyertyagyújtás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5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SZÜNET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SZÜNET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25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</a:txBody>
                  <a:tcPr marL="81280" marR="81280" marT="40640" marB="40640" horzOverflow="overflow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</a:txBody>
                  <a:tcPr marL="81280" marR="81280" marT="40640" marB="40640" horzOverflow="overflow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26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TÉLI SZÜNET DEC. 18 – JAN. 4-IG</a:t>
                      </a: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>
                    <a:lnT w="12700" cmpd="sng"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130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január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795384"/>
              </p:ext>
            </p:extLst>
          </p:nvPr>
        </p:nvGraphicFramePr>
        <p:xfrm>
          <a:off x="467544" y="980728"/>
          <a:ext cx="8496943" cy="58931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4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9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2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6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TÉLI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OSZT. VIZSGA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OSZT. VIZSGA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OSZT. VIZSGA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9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FÉLÉVI OSZTÁLYOZÓ ÉRTEKEZLET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16.10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FÉLÉV VÉGE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MAGYAR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KULTÚRA NAPJA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HIMNUSZ PROJEKT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KÖZPONTI FELVÉTELI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4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Értesítés az 1. félév ered-ményeiről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február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820726"/>
              </p:ext>
            </p:extLst>
          </p:nvPr>
        </p:nvGraphicFramePr>
        <p:xfrm>
          <a:off x="457201" y="980729"/>
          <a:ext cx="8435278" cy="62049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2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56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1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6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2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8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FÉLÉVZÁRÓ ÉRTEKEZLET 14:00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ÉRTEKEZLET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17 óra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Felső tagozat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ÉRTEKEZLET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17 óra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Alsó tagozat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1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Kazinczy verseny iskolai forduló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FARSANGI PROJEKT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FARSANGI buli alsó-felső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1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17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Haller – kupa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IM. </a:t>
                      </a:r>
                      <a:r>
                        <a:rPr kumimoji="0" lang="hu-HU" sz="120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Korcsop</a:t>
                      </a: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.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21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6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JELENTKEZÉS A KÖZÉPISKOLÁBA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Kommunista diktatúra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rádiós műsor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hu-HU" sz="12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Glück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25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Haller – kupa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IV. </a:t>
                      </a:r>
                      <a:r>
                        <a:rPr kumimoji="0" lang="hu-HU" sz="120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korcsop</a:t>
                      </a: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március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438072"/>
              </p:ext>
            </p:extLst>
          </p:nvPr>
        </p:nvGraphicFramePr>
        <p:xfrm>
          <a:off x="323528" y="842044"/>
          <a:ext cx="8640960" cy="56561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25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512">
                  <a:extLst>
                    <a:ext uri="{9D8B030D-6E8A-4147-A177-3AD203B41FA5}">
                      <a16:colId xmlns:a16="http://schemas.microsoft.com/office/drawing/2014/main" val="1789942420"/>
                    </a:ext>
                  </a:extLst>
                </a:gridCol>
                <a:gridCol w="125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9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9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89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81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KOMPETENCIAMÉRÉS március 22- május 28.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2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ÜNNEPÉLY 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NEMZETI ÜNNEP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Iskolai vers –és prózamondó verseny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1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NEVELÉSI ÉRTEKEZLET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FOGADÓ ÓRA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16:30 felső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FOGADÓ ÓRA 16:30 alsó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733054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április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578150"/>
              </p:ext>
            </p:extLst>
          </p:nvPr>
        </p:nvGraphicFramePr>
        <p:xfrm>
          <a:off x="457200" y="908720"/>
          <a:ext cx="8507286" cy="56666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5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9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2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TAVASZI SZÜNET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KÖLTÉSZET NAPI VÁROSI VERS-ÉS PRÓZAMONDÓ VERSENY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alsó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KÖLTÉSZET NAPI MEGYEI VERS-ÉS PRÓZAMONDÓ VERSENY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felső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Megyei rajzverseny díjátadó „Jövő városa”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Holokauszt rádiós megemlékezés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9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Fenntarthatósági témahét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Április 19-23.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ÖKOPROJEKT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Beiratkozás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Beiratkozás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24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25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r>
                        <a:rPr lang="hu-HU" sz="1200" b="1" dirty="0">
                          <a:solidFill>
                            <a:srgbClr val="00B050"/>
                          </a:solidFill>
                        </a:rPr>
                        <a:t>28</a:t>
                      </a:r>
                    </a:p>
                    <a:p>
                      <a:r>
                        <a:rPr lang="hu-HU" sz="1200" b="1" dirty="0">
                          <a:solidFill>
                            <a:srgbClr val="00B050"/>
                          </a:solidFill>
                        </a:rPr>
                        <a:t>Iskolai helyesírási verseny</a:t>
                      </a:r>
                    </a:p>
                    <a:p>
                      <a:r>
                        <a:rPr lang="hu-HU" sz="1200" b="1" dirty="0">
                          <a:solidFill>
                            <a:srgbClr val="00B050"/>
                          </a:solidFill>
                        </a:rPr>
                        <a:t>felső tagozat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r>
                        <a:rPr lang="hu-HU" sz="1200" dirty="0"/>
                        <a:t>29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r>
                        <a:rPr lang="hu-HU" sz="1200" dirty="0"/>
                        <a:t>30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359024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május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22253"/>
              </p:ext>
            </p:extLst>
          </p:nvPr>
        </p:nvGraphicFramePr>
        <p:xfrm>
          <a:off x="-11012" y="836712"/>
          <a:ext cx="9155012" cy="57606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74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527">
                  <a:extLst>
                    <a:ext uri="{9D8B030D-6E8A-4147-A177-3AD203B41FA5}">
                      <a16:colId xmlns:a16="http://schemas.microsoft.com/office/drawing/2014/main" val="1724869618"/>
                    </a:ext>
                  </a:extLst>
                </a:gridCol>
                <a:gridCol w="155169">
                  <a:extLst>
                    <a:ext uri="{9D8B030D-6E8A-4147-A177-3AD203B41FA5}">
                      <a16:colId xmlns:a16="http://schemas.microsoft.com/office/drawing/2014/main" val="1943696986"/>
                    </a:ext>
                  </a:extLst>
                </a:gridCol>
                <a:gridCol w="1305716">
                  <a:extLst>
                    <a:ext uri="{9D8B030D-6E8A-4147-A177-3AD203B41FA5}">
                      <a16:colId xmlns:a16="http://schemas.microsoft.com/office/drawing/2014/main" val="788159766"/>
                    </a:ext>
                  </a:extLst>
                </a:gridCol>
                <a:gridCol w="12573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2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36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6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97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KOMPETENCIAMÉRÉS március 22- május 28.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ÉRT.</a:t>
                      </a:r>
                      <a:b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ANYÁK NAPJA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(felső)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SZÜLŐI ÉRT.</a:t>
                      </a:r>
                      <a:b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ANYÁK NAPJA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(alsó)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0" u="none" strike="noStrike" cap="none" normalizeH="0" baseline="0" noProof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1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Szülők értesítése a bukásra állásról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HALLER GÁLA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7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PÜNKÖSD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Szülők értesítése az osztályozó vizsgáról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8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1280" marR="81280" marT="40640" marB="4064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Hősök napi megemlékezés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Városi műsor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2676060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1805062"/>
          </a:xfrm>
        </p:spPr>
        <p:txBody>
          <a:bodyPr/>
          <a:lstStyle/>
          <a:p>
            <a:r>
              <a:rPr lang="hu-HU" sz="44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2027. június</a:t>
            </a:r>
            <a:endParaRPr lang="hu-HU" noProof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921004"/>
              </p:ext>
            </p:extLst>
          </p:nvPr>
        </p:nvGraphicFramePr>
        <p:xfrm>
          <a:off x="357100" y="908721"/>
          <a:ext cx="8679397" cy="60943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4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8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25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Hétfő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Kedd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Szerda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Csütörtök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Péntek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Szombat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Vasárnap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3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OSZTÁLYOZÓ VIZSGA 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délután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OSZTÁLYOZÓ VIZSGA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OSZTÁLYOZÓ VIZSGA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Nemzeti összetartozás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rádiós műsor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9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OSZTÁLYOZÓ ÉRTEKEZLET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16:15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4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PÁLYA-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ORIENTÁCIÓS NAP</a:t>
                      </a: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TANÍTÁS NÉLKÜLI MUNKANAP 3.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TANULMÁNYI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KIRÁNDULÁS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TANÍTÁS NÉLKÜLI MUNKANAP 4.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DÖK NAP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TANÍTÁS NÉLKÜLI MUNKANAP 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u-H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BALLAGÁS 11</a:t>
                      </a:r>
                      <a:r>
                        <a:rPr kumimoji="0" lang="hu-HU" sz="12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00</a:t>
                      </a:r>
                      <a:endParaRPr kumimoji="0" lang="hu-HU" sz="12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19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u="none" strike="noStrike" cap="none" normalizeH="0" baseline="0" noProof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1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TANÉVZÁRÓ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ÜNNEPÉLY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8:00 alsó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10:00 felső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1280" marR="81280" marT="40640" marB="4064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1280" marR="81280" marT="40640" marB="4064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008-2009SchoolhouseCalendar_13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F95B32E-C928-4C71-AADA-EA37991CFD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Naptár a 2008–2009. tanévre (Iskola látványterv, 13 oldal, hétfő–vasárnap)</Template>
  <TotalTime>0</TotalTime>
  <Words>969</Words>
  <Application>Microsoft Office PowerPoint</Application>
  <PresentationFormat>Diavetítés a képernyőre (4:3 oldalarány)</PresentationFormat>
  <Paragraphs>654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Constantia</vt:lpstr>
      <vt:lpstr>2008-2009SchoolhouseCalendar_13pp</vt:lpstr>
      <vt:lpstr>2026–2027. tanév rendje 1/2026.( VII.31.)OGYM rendelet alapján</vt:lpstr>
      <vt:lpstr>2026. szeptember</vt:lpstr>
      <vt:lpstr>2026. október</vt:lpstr>
      <vt:lpstr>2026. november</vt:lpstr>
      <vt:lpstr>2026. december</vt:lpstr>
      <vt:lpstr>2027. január</vt:lpstr>
      <vt:lpstr>2027. február</vt:lpstr>
      <vt:lpstr>2027. március</vt:lpstr>
      <vt:lpstr>2027. április</vt:lpstr>
      <vt:lpstr>2027. május</vt:lpstr>
      <vt:lpstr>2027. június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2020–2021. tanév rendje</dc:title>
  <dc:creator>T</dc:creator>
  <cp:keywords/>
  <cp:lastModifiedBy>Titkarsag</cp:lastModifiedBy>
  <cp:revision>179</cp:revision>
  <cp:lastPrinted>2026-09-02T05:50:20Z</cp:lastPrinted>
  <dcterms:created xsi:type="dcterms:W3CDTF">2020-08-26T17:33:39Z</dcterms:created>
  <dcterms:modified xsi:type="dcterms:W3CDTF">2026-09-02T07:17:19Z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TC102766309990</vt:lpwstr>
  </property>
</Properties>
</file>