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73" autoAdjust="0"/>
  </p:normalViewPr>
  <p:slideViewPr>
    <p:cSldViewPr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64EF-BEE6-43EF-9A8C-9851A6B73651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4D1B4-ACC9-44D4-A23F-AB06F56B8F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3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043B-F529-4B42-A2F4-E4E81E235C9D}" type="datetimeFigureOut">
              <a:rPr lang="en-US" smtClean="0"/>
              <a:t>9/17/2025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EB298-09FB-417E-A49C-759876BE3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70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B298-09FB-417E-A49C-759876BE3C37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DB8A-6B1A-4F44-B3EE-976808747065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choolhous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927676" cy="1800200"/>
          </a:xfrm>
        </p:spPr>
        <p:txBody>
          <a:bodyPr>
            <a:normAutofit/>
          </a:bodyPr>
          <a:lstStyle/>
          <a:p>
            <a:r>
              <a:rPr lang="hu-HU" sz="4400" b="1" kern="1200" dirty="0">
                <a:solidFill>
                  <a:schemeClr val="tx1"/>
                </a:solidFill>
              </a:rPr>
              <a:t>2025–2026. tanév rendje</a:t>
            </a:r>
            <a:br>
              <a:rPr lang="hu-HU" sz="4400" b="1" kern="1200" dirty="0">
                <a:solidFill>
                  <a:schemeClr val="tx1"/>
                </a:solidFill>
              </a:rPr>
            </a:br>
            <a:r>
              <a:rPr lang="hu-HU" sz="2800" b="1" dirty="0"/>
              <a:t>27/2025.( VII.24.)BM rendelet alapján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229200"/>
            <a:ext cx="6135588" cy="1628800"/>
          </a:xfrm>
        </p:spPr>
        <p:txBody>
          <a:bodyPr>
            <a:normAutofit/>
          </a:bodyPr>
          <a:lstStyle/>
          <a:p>
            <a:pPr algn="l"/>
            <a:r>
              <a:rPr lang="hu-HU" sz="3200" b="1" kern="1200" dirty="0">
                <a:solidFill>
                  <a:schemeClr val="tx1"/>
                </a:solidFill>
              </a:rPr>
              <a:t>Tanítási napok száma : 181 nap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92896"/>
            <a:ext cx="2402032" cy="24020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19781" t="-786"/>
          <a:stretch/>
        </p:blipFill>
        <p:spPr>
          <a:xfrm>
            <a:off x="5364088" y="2487058"/>
            <a:ext cx="2405425" cy="23927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359024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2026. május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61238"/>
              </p:ext>
            </p:extLst>
          </p:nvPr>
        </p:nvGraphicFramePr>
        <p:xfrm>
          <a:off x="-11012" y="836712"/>
          <a:ext cx="9155012" cy="5747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527">
                  <a:extLst>
                    <a:ext uri="{9D8B030D-6E8A-4147-A177-3AD203B41FA5}">
                      <a16:colId xmlns:a16="http://schemas.microsoft.com/office/drawing/2014/main" val="1724869618"/>
                    </a:ext>
                  </a:extLst>
                </a:gridCol>
                <a:gridCol w="155169">
                  <a:extLst>
                    <a:ext uri="{9D8B030D-6E8A-4147-A177-3AD203B41FA5}">
                      <a16:colId xmlns:a16="http://schemas.microsoft.com/office/drawing/2014/main" val="1943696986"/>
                    </a:ext>
                  </a:extLst>
                </a:gridCol>
                <a:gridCol w="1305716">
                  <a:extLst>
                    <a:ext uri="{9D8B030D-6E8A-4147-A177-3AD203B41FA5}">
                      <a16:colId xmlns:a16="http://schemas.microsoft.com/office/drawing/2014/main" val="788159766"/>
                    </a:ext>
                  </a:extLst>
                </a:gridCol>
                <a:gridCol w="1257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1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KOMPETENCIAMÉRÉS március 23- május 29.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SZÜNET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SZÜLŐI ÉRT.</a:t>
                      </a:r>
                      <a:b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ANYÁK NAPJA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Szülők értesítése a bukásra állásról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HALLER GÁLA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Szülők értesítése az osztályozó vizsgáról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PÜNKÖSD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Hősök napi megemlékezés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Városi műsor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2676060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2026. június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6362"/>
              </p:ext>
            </p:extLst>
          </p:nvPr>
        </p:nvGraphicFramePr>
        <p:xfrm>
          <a:off x="357100" y="908721"/>
          <a:ext cx="8679397" cy="5904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2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OSZTÁLYOZÓ VIZSGA 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délután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OSZTÁLYOZÓ VIZSGA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OSZTÁLYOZÓ VIZSGA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Nemzeti összetartozás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rádiós műsor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OSZTÁLYOZÓ ÉRTEKEZLET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16:15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4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PÁLYA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ORIENTÁCIÓS NAP</a:t>
                      </a: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TANÍTÁS NÉLKÜLI MUNKANAP 3.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TANULMÁNYI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KIRÁNDULÁS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TANÍTÁS NÉLKÜLI MUNKANAP 4.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DÖK NAP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TANÍTÁS NÉLKÜLI MUNKANAP 5.</a:t>
                      </a:r>
                      <a:endParaRPr kumimoji="0" lang="hu-H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SZAKMAI NAP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TANÍTÁS NÉLKÜLI MUNKANAP 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BALLAGÁS 11</a:t>
                      </a:r>
                      <a:r>
                        <a:rPr kumimoji="0" lang="hu-HU" sz="12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1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Tanévzáró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Ünnepély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8:00 alsó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10:00 felső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2025. szeptember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57975"/>
              </p:ext>
            </p:extLst>
          </p:nvPr>
        </p:nvGraphicFramePr>
        <p:xfrm>
          <a:off x="251520" y="692696"/>
          <a:ext cx="8352927" cy="6434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3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Tanévnyitó értekezlet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Tanévnyitó ünnepély  8 </a:t>
                      </a:r>
                      <a:r>
                        <a:rPr kumimoji="0" lang="hu-HU" sz="12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12:00 Nevelési értekezlet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Telj.célok</a:t>
                      </a: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megfogalmazása, leadása a mk.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vezetőnek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Elfogadás napja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Munkatervek leadása </a:t>
                      </a:r>
                      <a:r>
                        <a:rPr kumimoji="0" lang="hu-HU" sz="12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mk</a:t>
                      </a: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vezetőknek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SZÜLŐI ÉRT.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17 óra </a:t>
                      </a: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Felső tagozat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SZÜLŐI ÉRT</a:t>
                      </a: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17 óra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Alsó tagozat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Csibeavató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kumimoji="0" lang="hu-HU" sz="12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TANMENETEK LEADÁSA MK. VEZETŐKNEK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SZM gyűlés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TÉR feltöltése Krétába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TANMENETEK LEADÁSA IG.HELYETTESNEK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Népmese napja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Felolvasó verseny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Európai Fenntarthatósági témahét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 Szept.29-okt.3.)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Világ Legnagyobb Tanórája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MAGYAR DIÁKSPORT NAPJA PROJEKT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2025. október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908702"/>
              </p:ext>
            </p:extLst>
          </p:nvPr>
        </p:nvGraphicFramePr>
        <p:xfrm>
          <a:off x="189856" y="836712"/>
          <a:ext cx="8954145" cy="62799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41">
                  <a:extLst>
                    <a:ext uri="{9D8B030D-6E8A-4147-A177-3AD203B41FA5}">
                      <a16:colId xmlns:a16="http://schemas.microsoft.com/office/drawing/2014/main" val="565333022"/>
                    </a:ext>
                  </a:extLst>
                </a:gridCol>
                <a:gridCol w="1221021">
                  <a:extLst>
                    <a:ext uri="{9D8B030D-6E8A-4147-A177-3AD203B41FA5}">
                      <a16:colId xmlns:a16="http://schemas.microsoft.com/office/drawing/2014/main" val="1990638899"/>
                    </a:ext>
                  </a:extLst>
                </a:gridCol>
                <a:gridCol w="1465223">
                  <a:extLst>
                    <a:ext uri="{9D8B030D-6E8A-4147-A177-3AD203B41FA5}">
                      <a16:colId xmlns:a16="http://schemas.microsoft.com/office/drawing/2014/main" val="471888752"/>
                    </a:ext>
                  </a:extLst>
                </a:gridCol>
                <a:gridCol w="134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65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5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Pályaválasztási kompetenciamérés szept. 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Európai Fenntarthatósági témahét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 Szept.29-okt.3.)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Világ Legnagyobb Tanórája </a:t>
                      </a: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Space</a:t>
                      </a: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u-HU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Buzz</a:t>
                      </a: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projekt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ÁLLATOK VILÁGNAPJA PROJEKT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Aradi vértanúk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rádiós műsor 9</a:t>
                      </a:r>
                      <a:r>
                        <a:rPr kumimoji="0" lang="hu-HU" sz="12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81280" marR="81280" marT="40640" marB="4064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HALLER MEGEMLÉKEZÉS</a:t>
                      </a:r>
                    </a:p>
                  </a:txBody>
                  <a:tcPr marL="81280" marR="81280" marT="40640" marB="40640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Továbbképzés</a:t>
                      </a:r>
                    </a:p>
                  </a:txBody>
                  <a:tcPr marL="81280" marR="81280" marT="40640" marB="40640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Munkanap (10.24.péntek)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PÁLYA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VÁLASZTÁSI</a:t>
                      </a:r>
                      <a:b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SZÜLŐI ÉRT.  17 óra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ÖSZI SZÜNET</a:t>
                      </a: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4-5. óra filmvetítés </a:t>
                      </a:r>
                      <a:r>
                        <a:rPr kumimoji="0" lang="hu-HU" sz="12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Glück</a:t>
                      </a: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-iskola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56-os műsor 8 óra</a:t>
                      </a: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SZÜRETI BÁL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NEMZETI ÜNNEP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2025. november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991463"/>
              </p:ext>
            </p:extLst>
          </p:nvPr>
        </p:nvGraphicFramePr>
        <p:xfrm>
          <a:off x="467545" y="764704"/>
          <a:ext cx="8496943" cy="57940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EGÉSZSÉGNEVELÉSI HÓNAP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ÖSZI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Radnóti megemlékezés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MÁRTON NAPI PROJEKT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MAZSI BÁL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kumimoji="0" lang="hu-HU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NEVELÉSI ÉRTEKEZLET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FOGADÓ ÓRA</a:t>
                      </a:r>
                      <a:b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óra felső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FOGADÓ  ÓRA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16.30 alsó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6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b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</a:br>
                      <a:b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</a:br>
                      <a:b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</a:b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Advent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2025. december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93333"/>
              </p:ext>
            </p:extLst>
          </p:nvPr>
        </p:nvGraphicFramePr>
        <p:xfrm>
          <a:off x="575556" y="836712"/>
          <a:ext cx="8244916" cy="62331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Jelentkezés a központi felvételi vizsgára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MIKULÁS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Adventi műsor 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Szülők értesítése a bukásra állásról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Adventi műsor 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KARÁCSONYI VÁSÁR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ADVENTI KONCERT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14:00    16:00</a:t>
                      </a: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Adventi projektnap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Tanítás nélküli munkanap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Szülők értesítése az osztályozó vizsgáról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Mosoni Polgári Kör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karácsonya 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KARÁCSONYI ÜNNEPÉLY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4.Adventi gyertyagyújtás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SZÜNET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SZÜNET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</a:txBody>
                  <a:tcPr marL="81280" marR="81280" marT="40640" marB="40640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</a:txBody>
                  <a:tcPr marL="81280" marR="81280" marT="40640" marB="40640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2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TÉLI SZÜNET DEC. 20 – JAN. 5-IG</a:t>
                      </a: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130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2026. január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86382"/>
              </p:ext>
            </p:extLst>
          </p:nvPr>
        </p:nvGraphicFramePr>
        <p:xfrm>
          <a:off x="467544" y="980728"/>
          <a:ext cx="8496943" cy="5847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9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TÉLI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OSZT.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OSZT.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OSZT.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Áthelyezett munkanap 01.02 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FÉLÉVI OSZTÁLYOZÓ ÉRTEKEZLET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16.10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MAGYAR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KULTÚRA NAPJA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FÉLÉV VÉGE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KÖZPONTI FELVÉTELI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hu-HU" sz="12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9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FÉLÉVZÁRÓ ÉRTEKEZLET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14:00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Értesítés az 1. félév ered-ményeiről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2026. február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277693"/>
              </p:ext>
            </p:extLst>
          </p:nvPr>
        </p:nvGraphicFramePr>
        <p:xfrm>
          <a:off x="457201" y="980729"/>
          <a:ext cx="8435278" cy="5621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SZÜLŐI ÉRTEKEZLET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17 ÓRA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Felső tagozat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SZÜLŐI ÉRTEKEZLET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 ÓRA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Alsó tagozat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FARSANGI buli alsó-felső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Farsangi projekt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Tanítás nélküli munkanap 2.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JELENTKEZÉS A KÖZÉPISKOLÁBA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Haller – kupa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IM. </a:t>
                      </a:r>
                      <a:r>
                        <a:rPr kumimoji="0" lang="hu-HU" sz="1200" u="none" strike="noStrike" cap="none" normalizeH="0" baseline="0" noProof="0" dirty="0" err="1">
                          <a:ln>
                            <a:noFill/>
                          </a:ln>
                          <a:effectLst/>
                        </a:rPr>
                        <a:t>Korcsop</a:t>
                      </a: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Kommunista diktatúra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rádiós műsor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Haller – kupa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IV. </a:t>
                      </a:r>
                      <a:r>
                        <a:rPr kumimoji="0" lang="hu-HU" sz="1200" u="none" strike="noStrike" cap="none" normalizeH="0" baseline="0" noProof="0" dirty="0" err="1">
                          <a:ln>
                            <a:noFill/>
                          </a:ln>
                          <a:effectLst/>
                        </a:rPr>
                        <a:t>korcsop</a:t>
                      </a: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2026. március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555276"/>
              </p:ext>
            </p:extLst>
          </p:nvPr>
        </p:nvGraphicFramePr>
        <p:xfrm>
          <a:off x="251519" y="980728"/>
          <a:ext cx="8640961" cy="58772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9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KOMPETENCIAMÉRÉS március 23- május 29.</a:t>
                      </a: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ÜNNEPÉLY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 óra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NEMZETI ÜNNEP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Iskolai vers –és prózamondó verseny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NEVELÉSI ÉRTEKEZLET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FOGADÓ ÓRA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16:30 felső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FOGADÓ ÓRA 16:30 alsó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hu-HU" sz="4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2026. április</a:t>
            </a:r>
            <a:endParaRPr lang="hu-HU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349270"/>
              </p:ext>
            </p:extLst>
          </p:nvPr>
        </p:nvGraphicFramePr>
        <p:xfrm>
          <a:off x="457200" y="908720"/>
          <a:ext cx="8507286" cy="59958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Hétfő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Kedd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Szerda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Csütörtök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Péntek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Szombat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Vasárnap</a:t>
                      </a: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Megyei SNI rajzverseny eredmény-hirdetés 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16:30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TAVASZI SZÜNET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MEGYEI VERS-ÉS PRÓZAMONDÓ VERSENY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felső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VÁROSI VERS-ÉS PRÓZAMONDÓ VERSENY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alsó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Holokauszt rádiós megemlékezés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FENNTARTHATÓSÁGI TÉMAHÉT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ÁPRILIS 20-24.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Beiratkozás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Beiratkozás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hu-HU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29</a:t>
                      </a:r>
                    </a:p>
                    <a:p>
                      <a:r>
                        <a:rPr lang="hu-HU" sz="1200" dirty="0"/>
                        <a:t>Iskolai helyesírási verseny</a:t>
                      </a:r>
                    </a:p>
                    <a:p>
                      <a:r>
                        <a:rPr lang="hu-HU" sz="1200" dirty="0"/>
                        <a:t>felső tagozat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30</a:t>
                      </a:r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81280" marR="81280" marT="40640" marB="40640" horzOverflow="overflow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81280" marR="81280" marT="40640" marB="406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008-2009SchoolhouseCalendar_13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95B32E-C928-4C71-AADA-EA37991CFD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Naptár a 2008–2009. tanévre (Iskola látványterv, 13 oldal, hétfő–vasárnap)</Template>
  <TotalTime>0</TotalTime>
  <Words>956</Words>
  <Application>Microsoft Office PowerPoint</Application>
  <PresentationFormat>Diavetítés a képernyőre (4:3 oldalarány)</PresentationFormat>
  <Paragraphs>633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Constantia</vt:lpstr>
      <vt:lpstr>2008-2009SchoolhouseCalendar_13pp</vt:lpstr>
      <vt:lpstr>2025–2026. tanév rendje 27/2025.( VII.24.)BM rendelet alapján</vt:lpstr>
      <vt:lpstr>2025. szeptember</vt:lpstr>
      <vt:lpstr>2025. október</vt:lpstr>
      <vt:lpstr>2025. november</vt:lpstr>
      <vt:lpstr>2025. december</vt:lpstr>
      <vt:lpstr>2026. január</vt:lpstr>
      <vt:lpstr>2026. február</vt:lpstr>
      <vt:lpstr>2026. március</vt:lpstr>
      <vt:lpstr>2026. április</vt:lpstr>
      <vt:lpstr>2026. május</vt:lpstr>
      <vt:lpstr>2026. június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2020–2021. tanév rendje</dc:title>
  <dc:creator>T</dc:creator>
  <cp:keywords/>
  <cp:lastModifiedBy>Titkarsag</cp:lastModifiedBy>
  <cp:revision>160</cp:revision>
  <cp:lastPrinted>2025-09-05T11:22:35Z</cp:lastPrinted>
  <dcterms:created xsi:type="dcterms:W3CDTF">2020-08-26T17:33:39Z</dcterms:created>
  <dcterms:modified xsi:type="dcterms:W3CDTF">2025-09-17T09:31:20Z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TC102766309990</vt:lpwstr>
  </property>
</Properties>
</file>